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793" r:id="rId5"/>
    <p:sldId id="645" r:id="rId6"/>
    <p:sldId id="789" r:id="rId7"/>
    <p:sldId id="790" r:id="rId8"/>
    <p:sldId id="791" r:id="rId9"/>
    <p:sldId id="794" r:id="rId10"/>
    <p:sldId id="516" r:id="rId11"/>
    <p:sldId id="827" r:id="rId12"/>
    <p:sldId id="823" r:id="rId13"/>
    <p:sldId id="824" r:id="rId14"/>
    <p:sldId id="825" r:id="rId15"/>
    <p:sldId id="857" r:id="rId16"/>
    <p:sldId id="858" r:id="rId17"/>
    <p:sldId id="855" r:id="rId18"/>
    <p:sldId id="856" r:id="rId19"/>
    <p:sldId id="885" r:id="rId20"/>
    <p:sldId id="826" r:id="rId21"/>
    <p:sldId id="886" r:id="rId22"/>
    <p:sldId id="890" r:id="rId23"/>
    <p:sldId id="893" r:id="rId24"/>
    <p:sldId id="894" r:id="rId25"/>
    <p:sldId id="895" r:id="rId26"/>
    <p:sldId id="901" r:id="rId27"/>
    <p:sldId id="898" r:id="rId28"/>
    <p:sldId id="759" r:id="rId29"/>
    <p:sldId id="760" r:id="rId30"/>
    <p:sldId id="902" r:id="rId31"/>
  </p:sldIdLst>
  <p:sldSz cx="9144000" cy="5143500"/>
  <p:notesSz cx="6858000" cy="9144000"/>
  <p:custDataLst>
    <p:tags r:id="rId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92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58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4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tags" Target="../tags/tag17.xml"/><Relationship Id="rId4" Type="http://schemas.openxmlformats.org/officeDocument/2006/relationships/image" Target="../media/image15.png"/><Relationship Id="rId3" Type="http://schemas.openxmlformats.org/officeDocument/2006/relationships/tags" Target="../tags/tag16.xml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tags" Target="../tags/tag21.xml"/><Relationship Id="rId2" Type="http://schemas.openxmlformats.org/officeDocument/2006/relationships/image" Target="../media/image19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tags" Target="../tags/tag23.xml"/><Relationship Id="rId2" Type="http://schemas.openxmlformats.org/officeDocument/2006/relationships/image" Target="../media/image21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tags" Target="../tags/tag25.xml"/><Relationship Id="rId2" Type="http://schemas.openxmlformats.org/officeDocument/2006/relationships/image" Target="../media/image23.png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.png"/><Relationship Id="rId7" Type="http://schemas.openxmlformats.org/officeDocument/2006/relationships/tags" Target="../tags/tag29.xml"/><Relationship Id="rId6" Type="http://schemas.openxmlformats.org/officeDocument/2006/relationships/image" Target="../media/image5.png"/><Relationship Id="rId5" Type="http://schemas.openxmlformats.org/officeDocument/2006/relationships/tags" Target="../tags/tag28.xml"/><Relationship Id="rId4" Type="http://schemas.openxmlformats.org/officeDocument/2006/relationships/image" Target="../media/image4.png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28.png"/><Relationship Id="rId7" Type="http://schemas.openxmlformats.org/officeDocument/2006/relationships/tags" Target="../tags/tag33.xml"/><Relationship Id="rId6" Type="http://schemas.openxmlformats.org/officeDocument/2006/relationships/image" Target="../media/image27.png"/><Relationship Id="rId5" Type="http://schemas.openxmlformats.org/officeDocument/2006/relationships/tags" Target="../tags/tag32.xml"/><Relationship Id="rId4" Type="http://schemas.openxmlformats.org/officeDocument/2006/relationships/image" Target="../media/image26.png"/><Relationship Id="rId3" Type="http://schemas.openxmlformats.org/officeDocument/2006/relationships/tags" Target="../tags/tag31.xml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9.png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33.png"/><Relationship Id="rId7" Type="http://schemas.openxmlformats.org/officeDocument/2006/relationships/tags" Target="../tags/tag38.xml"/><Relationship Id="rId6" Type="http://schemas.openxmlformats.org/officeDocument/2006/relationships/image" Target="../media/image32.png"/><Relationship Id="rId5" Type="http://schemas.openxmlformats.org/officeDocument/2006/relationships/tags" Target="../tags/tag37.xml"/><Relationship Id="rId4" Type="http://schemas.openxmlformats.org/officeDocument/2006/relationships/image" Target="../media/image31.png"/><Relationship Id="rId3" Type="http://schemas.openxmlformats.org/officeDocument/2006/relationships/tags" Target="../tags/tag36.xml"/><Relationship Id="rId2" Type="http://schemas.openxmlformats.org/officeDocument/2006/relationships/image" Target="../media/image3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4.png"/><Relationship Id="rId1" Type="http://schemas.openxmlformats.org/officeDocument/2006/relationships/tags" Target="../tags/tag3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tags" Target="../tags/tag42.xml"/><Relationship Id="rId4" Type="http://schemas.openxmlformats.org/officeDocument/2006/relationships/image" Target="../media/image4.png"/><Relationship Id="rId3" Type="http://schemas.openxmlformats.org/officeDocument/2006/relationships/tags" Target="../tags/tag41.xml"/><Relationship Id="rId2" Type="http://schemas.openxmlformats.org/officeDocument/2006/relationships/image" Target="../media/image35.png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tags" Target="../tags/tag45.xml"/><Relationship Id="rId4" Type="http://schemas.openxmlformats.org/officeDocument/2006/relationships/image" Target="../media/image37.png"/><Relationship Id="rId3" Type="http://schemas.openxmlformats.org/officeDocument/2006/relationships/tags" Target="../tags/tag44.xml"/><Relationship Id="rId2" Type="http://schemas.openxmlformats.org/officeDocument/2006/relationships/image" Target="../media/image36.png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tags" Target="../tags/tag48.xml"/><Relationship Id="rId4" Type="http://schemas.openxmlformats.org/officeDocument/2006/relationships/image" Target="../media/image39.png"/><Relationship Id="rId3" Type="http://schemas.openxmlformats.org/officeDocument/2006/relationships/tags" Target="../tags/tag47.xml"/><Relationship Id="rId2" Type="http://schemas.openxmlformats.org/officeDocument/2006/relationships/image" Target="../media/image38.png"/><Relationship Id="rId1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tags" Target="../tags/tag51.xml"/><Relationship Id="rId4" Type="http://schemas.openxmlformats.org/officeDocument/2006/relationships/image" Target="../media/image42.png"/><Relationship Id="rId3" Type="http://schemas.openxmlformats.org/officeDocument/2006/relationships/tags" Target="../tags/tag50.xml"/><Relationship Id="rId2" Type="http://schemas.openxmlformats.org/officeDocument/2006/relationships/image" Target="../media/image41.png"/><Relationship Id="rId1" Type="http://schemas.openxmlformats.org/officeDocument/2006/relationships/tags" Target="../tags/tag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../media/image6.png"/><Relationship Id="rId7" Type="http://schemas.openxmlformats.org/officeDocument/2006/relationships/tags" Target="../tags/tag55.xml"/><Relationship Id="rId6" Type="http://schemas.openxmlformats.org/officeDocument/2006/relationships/image" Target="../media/image5.png"/><Relationship Id="rId5" Type="http://schemas.openxmlformats.org/officeDocument/2006/relationships/tags" Target="../tags/tag54.xml"/><Relationship Id="rId4" Type="http://schemas.openxmlformats.org/officeDocument/2006/relationships/image" Target="../media/image4.png"/><Relationship Id="rId3" Type="http://schemas.openxmlformats.org/officeDocument/2006/relationships/tags" Target="../tags/tag53.xml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.png"/><Relationship Id="rId11" Type="http://schemas.openxmlformats.org/officeDocument/2006/relationships/tags" Target="../tags/tag57.xml"/><Relationship Id="rId10" Type="http://schemas.openxmlformats.org/officeDocument/2006/relationships/image" Target="../media/image8.png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.png"/><Relationship Id="rId7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几何建模原理（三）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98520" y="2966720"/>
            <a:ext cx="2346960" cy="200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BMEdge &amp; Disk cycle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端点</a:t>
            </a:r>
            <a:r>
              <a:rPr lang="en-US" altLang="zh-CN">
                <a:ea typeface="宋体" panose="02010600030101010101" pitchFamily="2" charset="-122"/>
              </a:rPr>
              <a:t>v1 v2</a:t>
            </a:r>
            <a:r>
              <a:rPr lang="zh-CN" altLang="en-US">
                <a:ea typeface="宋体" panose="02010600030101010101" pitchFamily="2" charset="-122"/>
              </a:rPr>
              <a:t>，任意一条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endParaRPr lang="en-US" altLang="zh-CN"/>
          </a:p>
          <a:p>
            <a:r>
              <a:rPr lang="en-US" altLang="zh-CN"/>
              <a:t>edge</a:t>
            </a:r>
            <a:r>
              <a:rPr lang="zh-CN" altLang="en-US">
                <a:ea typeface="宋体" panose="02010600030101010101" pitchFamily="2" charset="-122"/>
              </a:rPr>
              <a:t>端点存</a:t>
            </a:r>
            <a:r>
              <a:rPr lang="en-US" altLang="zh-CN">
                <a:ea typeface="宋体" panose="02010600030101010101" pitchFamily="2" charset="-122"/>
              </a:rPr>
              <a:t>disk link</a:t>
            </a:r>
            <a:r>
              <a:rPr lang="zh-CN" altLang="en-US">
                <a:ea typeface="宋体" panose="02010600030101010101" pitchFamily="2" charset="-122"/>
              </a:rPr>
              <a:t>，构成围绕该顶点的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环形链表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0785" y="2341880"/>
            <a:ext cx="2486660" cy="2689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76570" y="2098040"/>
            <a:ext cx="2786380" cy="3027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BMLoop&amp; Loop cycle &amp; Radial cycle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>
                <a:ea typeface="宋体" panose="02010600030101010101" pitchFamily="2" charset="-122"/>
              </a:rPr>
              <a:t>起始顶点</a:t>
            </a:r>
            <a:r>
              <a:rPr lang="en-US" altLang="zh-CN" sz="1600">
                <a:ea typeface="宋体" panose="02010600030101010101" pitchFamily="2" charset="-122"/>
              </a:rPr>
              <a:t>v</a:t>
            </a:r>
            <a:r>
              <a:rPr lang="zh-CN" altLang="en-US" sz="1600">
                <a:ea typeface="宋体" panose="02010600030101010101" pitchFamily="2" charset="-122"/>
              </a:rPr>
              <a:t>，边</a:t>
            </a:r>
            <a:r>
              <a:rPr lang="en-US" altLang="zh-CN" sz="1600">
                <a:ea typeface="宋体" panose="02010600030101010101" pitchFamily="2" charset="-122"/>
              </a:rPr>
              <a:t>e</a:t>
            </a:r>
            <a:r>
              <a:rPr lang="zh-CN" altLang="en-US" sz="1600">
                <a:ea typeface="宋体" panose="02010600030101010101" pitchFamily="2" charset="-122"/>
              </a:rPr>
              <a:t>，面</a:t>
            </a:r>
            <a:r>
              <a:rPr lang="en-US" altLang="zh-CN" sz="1600">
                <a:ea typeface="宋体" panose="02010600030101010101" pitchFamily="2" charset="-122"/>
              </a:rPr>
              <a:t>f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next / prev</a:t>
            </a:r>
            <a:r>
              <a:rPr lang="zh-CN" altLang="en-US" sz="1600">
                <a:ea typeface="宋体" panose="02010600030101010101" pitchFamily="2" charset="-122"/>
              </a:rPr>
              <a:t>构成面回路</a:t>
            </a:r>
            <a:r>
              <a:rPr lang="en-US" sz="1600">
                <a:ea typeface="宋体" panose="02010600030101010101" pitchFamily="2" charset="-122"/>
              </a:rPr>
              <a:t>loop cycle</a:t>
            </a:r>
            <a:endParaRPr lang="en-US" sz="1600">
              <a:ea typeface="宋体" panose="02010600030101010101" pitchFamily="2" charset="-122"/>
            </a:endParaRPr>
          </a:p>
          <a:p>
            <a:r>
              <a:rPr lang="en-US" sz="1600">
                <a:ea typeface="宋体" panose="02010600030101010101" pitchFamily="2" charset="-122"/>
              </a:rPr>
              <a:t>radial_next / prev</a:t>
            </a:r>
            <a:r>
              <a:rPr lang="zh-CN" altLang="en-US" sz="1600">
                <a:ea typeface="宋体" panose="02010600030101010101" pitchFamily="2" charset="-122"/>
              </a:rPr>
              <a:t>构成环绕边的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链表，当表面为流形时等价于</a:t>
            </a:r>
            <a:r>
              <a:rPr lang="en-US" altLang="zh-CN" sz="1600">
                <a:ea typeface="宋体" panose="02010600030101010101" pitchFamily="2" charset="-122"/>
              </a:rPr>
              <a:t>half-edge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pair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0900" y="3164840"/>
            <a:ext cx="1776095" cy="195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3925" y="3129915"/>
            <a:ext cx="1320165" cy="187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79060" y="2321560"/>
            <a:ext cx="3277870" cy="2705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BMFace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78917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从一个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r>
              <a:rPr lang="zh-CN" altLang="en-US">
                <a:ea typeface="宋体" panose="02010600030101010101" pitchFamily="2" charset="-122"/>
              </a:rPr>
              <a:t>指针就可以通过</a:t>
            </a:r>
            <a:r>
              <a:rPr lang="en-US" altLang="zh-CN">
                <a:ea typeface="宋体" panose="02010600030101010101" pitchFamily="2" charset="-122"/>
              </a:rPr>
              <a:t>loop cycle</a:t>
            </a:r>
            <a:r>
              <a:rPr lang="zh-CN" altLang="en-US">
                <a:ea typeface="宋体" panose="02010600030101010101" pitchFamily="2" charset="-122"/>
              </a:rPr>
              <a:t>获得整个面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额外记录边数、面法线、面材质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USE_BMESH_HOLES</a:t>
            </a:r>
            <a:r>
              <a:rPr lang="zh-CN" altLang="en-US">
                <a:ea typeface="宋体" panose="02010600030101010101" pitchFamily="2" charset="-122"/>
              </a:rPr>
              <a:t>宏用于支持带孔的面，一般不开启，无视之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92700" y="1301750"/>
            <a:ext cx="4051300" cy="3472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BMHeader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BMVert BMEdge BMLoop BMFace</a:t>
            </a:r>
            <a:r>
              <a:rPr lang="zh-CN" altLang="en-US">
                <a:ea typeface="宋体" panose="02010600030101010101" pitchFamily="2" charset="-122"/>
              </a:rPr>
              <a:t>均以</a:t>
            </a:r>
            <a:r>
              <a:rPr lang="en-US" altLang="zh-CN">
                <a:ea typeface="宋体" panose="02010600030101010101" pitchFamily="2" charset="-122"/>
              </a:rPr>
              <a:t>BMHeader</a:t>
            </a:r>
            <a:r>
              <a:rPr lang="zh-CN" altLang="en-US">
                <a:ea typeface="宋体" panose="02010600030101010101" pitchFamily="2" charset="-122"/>
              </a:rPr>
              <a:t>开头，</a:t>
            </a:r>
            <a:r>
              <a:rPr lang="en-US" altLang="zh-CN">
                <a:ea typeface="宋体" panose="02010600030101010101" pitchFamily="2" charset="-122"/>
              </a:rPr>
              <a:t>header</a:t>
            </a:r>
            <a:r>
              <a:rPr lang="zh-CN" altLang="en-US">
                <a:ea typeface="宋体" panose="02010600030101010101" pitchFamily="2" charset="-122"/>
              </a:rPr>
              <a:t>存放元素属性信息，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指向该元素属性数据块首地址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8420" y="2085975"/>
            <a:ext cx="3947160" cy="29838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341495" cy="3416300"/>
          </a:xfrm>
        </p:spPr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元素数量</a:t>
            </a:r>
            <a:r>
              <a:rPr lang="en-US" altLang="zh-CN" sz="1400">
                <a:ea typeface="宋体" panose="02010600030101010101" pitchFamily="2" charset="-122"/>
              </a:rPr>
              <a:t>totvert totedge totloop totface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内存池</a:t>
            </a:r>
            <a:r>
              <a:rPr lang="en-US" altLang="zh-CN" sz="1400"/>
              <a:t>vpool epool lpool fpool</a:t>
            </a:r>
            <a:r>
              <a:rPr lang="zh-CN" altLang="en-US" sz="1400">
                <a:ea typeface="宋体" panose="02010600030101010101" pitchFamily="2" charset="-122"/>
              </a:rPr>
              <a:t>存</a:t>
            </a:r>
            <a:r>
              <a:rPr lang="en-US" altLang="zh-CN" sz="1400">
                <a:ea typeface="宋体" panose="02010600030101010101" pitchFamily="2" charset="-122"/>
              </a:rPr>
              <a:t>BMVert BMEdge BMLoop BMFace</a:t>
            </a:r>
            <a:r>
              <a:rPr lang="zh-CN" altLang="en-US" sz="1400">
                <a:ea typeface="宋体" panose="02010600030101010101" pitchFamily="2" charset="-122"/>
              </a:rPr>
              <a:t>元素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vtable etable ftable</a:t>
            </a:r>
            <a:r>
              <a:rPr lang="zh-CN" altLang="en-US" sz="1400">
                <a:ea typeface="宋体" panose="02010600030101010101" pitchFamily="2" charset="-122"/>
              </a:rPr>
              <a:t>是指针动态数组，指向内存池上元素，用于</a:t>
            </a:r>
            <a:r>
              <a:rPr lang="en-US" altLang="zh-CN" sz="1400">
                <a:ea typeface="宋体" panose="02010600030101010101" pitchFamily="2" charset="-122"/>
              </a:rPr>
              <a:t>index</a:t>
            </a:r>
            <a:r>
              <a:rPr lang="zh-CN" altLang="en-US" sz="1400">
                <a:ea typeface="宋体" panose="02010600030101010101" pitchFamily="2" charset="-122"/>
              </a:rPr>
              <a:t>索引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vdata edata ldata pdata</a:t>
            </a:r>
            <a:r>
              <a:rPr lang="zh-CN" altLang="en-US" sz="1400">
                <a:ea typeface="宋体" panose="02010600030101010101" pitchFamily="2" charset="-122"/>
              </a:rPr>
              <a:t>存元素属性，并由</a:t>
            </a:r>
            <a:r>
              <a:rPr lang="en-US" altLang="zh-CN" sz="1400">
                <a:ea typeface="宋体" panose="02010600030101010101" pitchFamily="2" charset="-122"/>
              </a:rPr>
              <a:t>BMHeader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data</a:t>
            </a:r>
            <a:r>
              <a:rPr lang="zh-CN" altLang="en-US" sz="1400">
                <a:ea typeface="宋体" panose="02010600030101010101" pitchFamily="2" charset="-122"/>
              </a:rPr>
              <a:t>指针指向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5505" y="2040255"/>
            <a:ext cx="2309495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07225" y="2790825"/>
            <a:ext cx="2109470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回顾：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应用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Mesh</a:t>
            </a:r>
            <a:r>
              <a:rPr lang="zh-CN" sz="1600">
                <a:ea typeface="宋体" panose="02010600030101010101" pitchFamily="2" charset="-122"/>
              </a:rPr>
              <a:t>元素属性（包括拓扑属性）存放在</a:t>
            </a:r>
            <a:r>
              <a:rPr lang="en-US" altLang="zh-CN" sz="1600">
                <a:ea typeface="宋体" panose="02010600030101010101" pitchFamily="2" charset="-122"/>
              </a:rPr>
              <a:t>vert_data edge_data face_data loop_data</a:t>
            </a:r>
            <a:r>
              <a:rPr lang="zh-CN" altLang="en-US" sz="1600">
                <a:ea typeface="宋体" panose="02010600030101010101" pitchFamily="2" charset="-122"/>
              </a:rPr>
              <a:t>（原</a:t>
            </a:r>
            <a:r>
              <a:rPr lang="en-US" altLang="zh-CN" sz="1600">
                <a:ea typeface="宋体" panose="02010600030101010101" pitchFamily="2" charset="-122"/>
              </a:rPr>
              <a:t>vdata edata pdata ldata</a:t>
            </a:r>
            <a:r>
              <a:rPr lang="zh-CN" altLang="en-US" sz="1600">
                <a:ea typeface="宋体" panose="02010600030101010101" pitchFamily="2" charset="-122"/>
              </a:rPr>
              <a:t>）中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访问属性时，将所有元素在该</a:t>
            </a:r>
            <a:r>
              <a:rPr lang="en-US" altLang="zh-CN" sz="1600">
                <a:ea typeface="宋体" panose="02010600030101010101" pitchFamily="2" charset="-122"/>
              </a:rPr>
              <a:t>layer</a:t>
            </a:r>
            <a:r>
              <a:rPr lang="zh-CN" altLang="en-US" sz="1600">
                <a:ea typeface="宋体" panose="02010600030101010101" pitchFamily="2" charset="-122"/>
              </a:rPr>
              <a:t>的属性封装成</a:t>
            </a:r>
            <a:r>
              <a:rPr lang="en-US" altLang="zh-CN" sz="1600">
                <a:ea typeface="宋体" panose="02010600030101010101" pitchFamily="2" charset="-122"/>
              </a:rPr>
              <a:t>span</a:t>
            </a:r>
            <a:r>
              <a:rPr lang="zh-CN" altLang="en-US" sz="1600">
                <a:ea typeface="宋体" panose="02010600030101010101" pitchFamily="2" charset="-122"/>
              </a:rPr>
              <a:t>，通过序号下标访问</a:t>
            </a:r>
            <a:endParaRPr lang="zh-CN" altLang="en-US" sz="1600">
              <a:ea typeface="宋体" panose="02010600030101010101" pitchFamily="2" charset="-122"/>
            </a:endParaRPr>
          </a:p>
          <a:p>
            <a:endParaRPr lang="zh-CN" altLang="en-US" sz="1600">
              <a:ea typeface="宋体" panose="02010600030101010101" pitchFamily="2" charset="-122"/>
            </a:endParaRPr>
          </a:p>
          <a:p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0590" y="2444115"/>
            <a:ext cx="2800985" cy="2673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98010" y="2444115"/>
            <a:ext cx="4095750" cy="2673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CustomData</a:t>
            </a:r>
            <a:r>
              <a:rPr lang="zh-CN" altLang="en-US">
                <a:ea typeface="宋体" panose="02010600030101010101" pitchFamily="2" charset="-122"/>
              </a:rPr>
              <a:t>的两种使用姿势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Struct of Arrays</a:t>
            </a:r>
            <a:r>
              <a:rPr lang="zh-CN" altLang="en-US" sz="1400">
                <a:ea typeface="宋体" panose="02010600030101010101" pitchFamily="2" charset="-122"/>
              </a:rPr>
              <a:t>模式：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以及曲线、点云等其他几何类型使用，所有元素的该属性存放在</a:t>
            </a:r>
            <a:r>
              <a:rPr lang="en-US" altLang="zh-CN" sz="1400">
                <a:ea typeface="宋体" panose="02010600030101010101" pitchFamily="2" charset="-122"/>
              </a:rPr>
              <a:t>layer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data</a:t>
            </a:r>
            <a:r>
              <a:rPr lang="zh-CN" altLang="en-US" sz="1400">
                <a:ea typeface="宋体" panose="02010600030101010101" pitchFamily="2" charset="-122"/>
              </a:rPr>
              <a:t>动态内存中，通过下标索引。方便增删新属性，添加元素则可能触发所有</a:t>
            </a:r>
            <a:r>
              <a:rPr lang="en-US" altLang="zh-CN" sz="1400">
                <a:ea typeface="宋体" panose="02010600030101010101" pitchFamily="2" charset="-122"/>
              </a:rPr>
              <a:t>layer</a:t>
            </a:r>
            <a:r>
              <a:rPr lang="zh-CN" altLang="en-US" sz="1400">
                <a:ea typeface="宋体" panose="02010600030101010101" pitchFamily="2" charset="-122"/>
              </a:rPr>
              <a:t>内存重分配（一般先确定元素总数分配内存，然后填充数据，而不是</a:t>
            </a:r>
            <a:r>
              <a:rPr lang="en-US" altLang="zh-CN" sz="1400">
                <a:ea typeface="宋体" panose="02010600030101010101" pitchFamily="2" charset="-122"/>
              </a:rPr>
              <a:t>push back</a:t>
            </a:r>
            <a:r>
              <a:rPr lang="zh-CN" altLang="en-US" sz="1400">
                <a:ea typeface="宋体" panose="02010600030101010101" pitchFamily="2" charset="-122"/>
              </a:rPr>
              <a:t>，如</a:t>
            </a:r>
            <a:r>
              <a:rPr lang="en-US" altLang="zh-CN" sz="1400">
                <a:ea typeface="宋体" panose="02010600030101010101" pitchFamily="2" charset="-122"/>
              </a:rPr>
              <a:t>extrude</a:t>
            </a:r>
            <a:r>
              <a:rPr lang="zh-CN" altLang="en-US" sz="1400">
                <a:ea typeface="宋体" panose="02010600030101010101" pitchFamily="2" charset="-122"/>
              </a:rPr>
              <a:t>节点）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Struct</a:t>
            </a:r>
            <a:r>
              <a:rPr lang="zh-CN" altLang="en-US" sz="1400">
                <a:ea typeface="宋体" panose="02010600030101010101" pitchFamily="2" charset="-122"/>
              </a:rPr>
              <a:t>集合模式：</a:t>
            </a:r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使用，单个元素的所有属性打包成属性数据块，在内存池</a:t>
            </a:r>
            <a:r>
              <a:rPr lang="en-US" altLang="zh-CN" sz="1400">
                <a:ea typeface="宋体" panose="02010600030101010101" pitchFamily="2" charset="-122"/>
              </a:rPr>
              <a:t>pool</a:t>
            </a:r>
            <a:r>
              <a:rPr lang="zh-CN" altLang="en-US" sz="1400">
                <a:ea typeface="宋体" panose="02010600030101010101" pitchFamily="2" charset="-122"/>
              </a:rPr>
              <a:t>上分配，通过元素</a:t>
            </a:r>
            <a:r>
              <a:rPr lang="en-US" altLang="zh-CN" sz="1400">
                <a:ea typeface="宋体" panose="02010600030101010101" pitchFamily="2" charset="-122"/>
              </a:rPr>
              <a:t>BMHeader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data</a:t>
            </a:r>
            <a:r>
              <a:rPr lang="zh-CN" altLang="en-US" sz="1400">
                <a:ea typeface="宋体" panose="02010600030101010101" pitchFamily="2" charset="-122"/>
              </a:rPr>
              <a:t>指针指向属性块，通过</a:t>
            </a:r>
            <a:r>
              <a:rPr lang="en-US" altLang="zh-CN" sz="1400">
                <a:ea typeface="宋体" panose="02010600030101010101" pitchFamily="2" charset="-122"/>
              </a:rPr>
              <a:t>layer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type offset</a:t>
            </a:r>
            <a:r>
              <a:rPr lang="zh-CN" altLang="en-US" sz="1400">
                <a:ea typeface="宋体" panose="02010600030101010101" pitchFamily="2" charset="-122"/>
              </a:rPr>
              <a:t>解释属性块成员。方便增删元素，而属性字段修改需要重新生成所有属性块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2210" y="3441065"/>
            <a:ext cx="2641600" cy="1658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2050" y="2778760"/>
            <a:ext cx="27203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 vs BMesh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520430" cy="3687445"/>
          </a:xfrm>
        </p:spPr>
        <p:txBody>
          <a:bodyPr/>
          <a:p>
            <a:r>
              <a:rPr lang="zh-CN" altLang="en-US"/>
              <a:t>增删元素</a:t>
            </a:r>
            <a:r>
              <a:rPr lang="en-US" altLang="zh-CN"/>
              <a:t>/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很方便增删属性字段，不方便频繁增删元素，增加元素时可能触发内存重分配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用于编辑态，方便增删元素，非常不方便增删属性字段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内存排布和索引方式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Mesh layer</a:t>
            </a:r>
            <a:r>
              <a:rPr lang="zh-CN" altLang="en-US">
                <a:ea typeface="宋体" panose="02010600030101010101" pitchFamily="2" charset="-122"/>
              </a:rPr>
              <a:t>属性分配为动态数组，通过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索引，不应该用指针索引（因为可能内存重分配），删除已有元素会导致后续元素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变化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元素属性在内存池分配（可以当做</a:t>
            </a:r>
            <a:r>
              <a:rPr lang="en-US" altLang="zh-CN">
                <a:ea typeface="宋体" panose="02010600030101010101" pitchFamily="2" charset="-122"/>
              </a:rPr>
              <a:t>new</a:t>
            </a:r>
            <a:r>
              <a:rPr lang="zh-CN" altLang="en-US">
                <a:ea typeface="宋体" panose="02010600030101010101" pitchFamily="2" charset="-122"/>
              </a:rPr>
              <a:t>出来，内存池只是减少内存碎片），使用指针索引，增删元素不影响其他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拓扑相关属性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拓扑相关属性（</a:t>
            </a:r>
            <a:r>
              <a:rPr lang="en-US" altLang="zh-CN">
                <a:ea typeface="宋体" panose="02010600030101010101" pitchFamily="2" charset="-122"/>
              </a:rPr>
              <a:t>position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edge vert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corner vert edge</a:t>
            </a:r>
            <a:r>
              <a:rPr lang="zh-CN" altLang="en-US">
                <a:ea typeface="宋体" panose="02010600030101010101" pitchFamily="2" charset="-122"/>
              </a:rPr>
              <a:t>）和其他属性一样存于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拓扑相关属性放在</a:t>
            </a:r>
            <a:r>
              <a:rPr lang="en-US" altLang="zh-CN">
                <a:ea typeface="宋体" panose="02010600030101010101" pitchFamily="2" charset="-122"/>
              </a:rPr>
              <a:t>BMVert BMEdge BMLoop BMFace</a:t>
            </a:r>
            <a:r>
              <a:rPr lang="zh-CN" altLang="en-US">
                <a:ea typeface="宋体" panose="02010600030101010101" pitchFamily="2" charset="-122"/>
              </a:rPr>
              <a:t>，原因是</a:t>
            </a:r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会频繁使用拓扑属性，放到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只会让逻辑更复杂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>
                <a:ea typeface="宋体" panose="02010600030101010101" pitchFamily="2" charset="-122"/>
              </a:rPr>
              <a:t>拓扑查询案例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>
                <a:ea typeface="宋体" panose="02010600030101010101" pitchFamily="2" charset="-122"/>
              </a:rPr>
              <a:t>环切</a:t>
            </a:r>
            <a:r>
              <a:rPr lang="en-US" altLang="zh-CN">
                <a:ea typeface="宋体" panose="02010600030101010101" pitchFamily="2" charset="-122"/>
              </a:rPr>
              <a:t> loop cut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环形选中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7295" y="3157855"/>
            <a:ext cx="1879600" cy="194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7410" y="3157855"/>
            <a:ext cx="1844675" cy="1923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85940" y="3157855"/>
            <a:ext cx="1830070" cy="1899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2255" y="3157855"/>
            <a:ext cx="1914525" cy="19475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Loop Cut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7173595" cy="3416300"/>
          </a:xfrm>
        </p:spPr>
        <p:txBody>
          <a:bodyPr/>
          <a:p>
            <a:r>
              <a:rPr lang="zh-CN" altLang="en-US" sz="1600"/>
              <a:t>只切四边形面（以及夹在两个四边形中间的三角形</a:t>
            </a:r>
            <a:r>
              <a:rPr lang="en-US" altLang="zh-CN" sz="1600"/>
              <a:t>/</a:t>
            </a:r>
            <a:r>
              <a:rPr lang="zh-CN" altLang="en-US" sz="1600">
                <a:ea typeface="宋体" panose="02010600030101010101" pitchFamily="2" charset="-122"/>
              </a:rPr>
              <a:t>多边形面）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选择一条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，取其</a:t>
            </a:r>
            <a:r>
              <a:rPr lang="en-US" altLang="zh-CN" sz="1600">
                <a:ea typeface="宋体" panose="02010600030101010101" pitchFamily="2" charset="-122"/>
              </a:rPr>
              <a:t>next-&gt;next</a:t>
            </a:r>
            <a:r>
              <a:rPr lang="zh-CN" altLang="en-US" sz="1600">
                <a:ea typeface="宋体" panose="02010600030101010101" pitchFamily="2" charset="-122"/>
              </a:rPr>
              <a:t>即四边形的对面边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流形边（被两个面共享）取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radial_next</a:t>
            </a:r>
            <a:r>
              <a:rPr lang="zh-CN" altLang="en-US" sz="1600">
                <a:ea typeface="宋体" panose="02010600030101010101" pitchFamily="2" charset="-122"/>
              </a:rPr>
              <a:t>，就能跨到对面的</a:t>
            </a:r>
            <a:r>
              <a:rPr lang="en-US" altLang="zh-CN" sz="1600">
                <a:ea typeface="宋体" panose="02010600030101010101" pitchFamily="2" charset="-122"/>
              </a:rPr>
              <a:t>face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9280" y="3377565"/>
            <a:ext cx="2239645" cy="1742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57830" y="3377565"/>
            <a:ext cx="2016760" cy="1744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05730" y="3377565"/>
            <a:ext cx="1723390" cy="1744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09510" y="3715385"/>
            <a:ext cx="1525905" cy="1381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09510" y="1883410"/>
            <a:ext cx="1536700" cy="1785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几何拓扑查询，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  <a:endParaRPr lang="en-US" altLang="zh-CN"/>
          </a:p>
          <a:p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案例（拓扑查询）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Edge ring walker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Loop cut</a:t>
            </a:r>
            <a:r>
              <a:rPr lang="zh-CN" altLang="en-US" sz="1200">
                <a:ea typeface="宋体" panose="02010600030101010101" pitchFamily="2" charset="-122"/>
              </a:rPr>
              <a:t>用到了</a:t>
            </a:r>
            <a:r>
              <a:rPr lang="en-US" altLang="zh-CN" sz="1200">
                <a:ea typeface="宋体" panose="02010600030101010101" pitchFamily="2" charset="-122"/>
              </a:rPr>
              <a:t>edge ring walker</a:t>
            </a:r>
            <a:r>
              <a:rPr lang="zh-CN" altLang="en-US" sz="1200">
                <a:ea typeface="宋体" panose="02010600030101010101" pitchFamily="2" charset="-122"/>
              </a:rPr>
              <a:t>遍历成环的四边形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BMWalker</a:t>
            </a:r>
            <a:r>
              <a:rPr lang="zh-CN" altLang="en-US" sz="1200">
                <a:ea typeface="宋体" panose="02010600030101010101" pitchFamily="2" charset="-122"/>
              </a:rPr>
              <a:t>是拓扑遍历迭代器，</a:t>
            </a:r>
            <a:r>
              <a:rPr lang="en-US" altLang="zh-CN" sz="1200">
                <a:ea typeface="宋体" panose="02010600030101010101" pitchFamily="2" charset="-122"/>
              </a:rPr>
              <a:t>BMW state</a:t>
            </a:r>
            <a:r>
              <a:rPr lang="zh-CN" altLang="en-US" sz="1200">
                <a:ea typeface="宋体" panose="02010600030101010101" pitchFamily="2" charset="-122"/>
              </a:rPr>
              <a:t>表示当前</a:t>
            </a:r>
            <a:r>
              <a:rPr lang="en-US" altLang="zh-CN" sz="1200">
                <a:ea typeface="宋体" panose="02010600030101010101" pitchFamily="2" charset="-122"/>
              </a:rPr>
              <a:t>walker</a:t>
            </a:r>
            <a:r>
              <a:rPr lang="zh-CN" altLang="en-US" sz="1200">
                <a:ea typeface="宋体" panose="02010600030101010101" pitchFamily="2" charset="-122"/>
              </a:rPr>
              <a:t>遍历状态（不是宝马），</a:t>
            </a:r>
            <a:r>
              <a:rPr lang="en-US" altLang="zh-CN" sz="1200">
                <a:ea typeface="宋体" panose="02010600030101010101" pitchFamily="2" charset="-122"/>
              </a:rPr>
              <a:t>add state</a:t>
            </a:r>
            <a:r>
              <a:rPr lang="zh-CN" altLang="en-US" sz="1200">
                <a:ea typeface="宋体" panose="02010600030101010101" pitchFamily="2" charset="-122"/>
              </a:rPr>
              <a:t>说明还有后续，不</a:t>
            </a:r>
            <a:r>
              <a:rPr lang="en-US" altLang="zh-CN" sz="1200">
                <a:ea typeface="宋体" panose="02010600030101010101" pitchFamily="2" charset="-122"/>
              </a:rPr>
              <a:t>add</a:t>
            </a:r>
            <a:r>
              <a:rPr lang="zh-CN" altLang="en-US" sz="1200">
                <a:ea typeface="宋体" panose="02010600030101010101" pitchFamily="2" charset="-122"/>
              </a:rPr>
              <a:t>表示走到头了（走到边界或者已经访问过的元素）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  <a:sym typeface="+mn-ea"/>
              </a:rPr>
              <a:t>通过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radial_next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跨面，</a:t>
            </a:r>
            <a:r>
              <a:rPr lang="zh-CN" altLang="en-US" sz="1200">
                <a:ea typeface="宋体" panose="02010600030101010101" pitchFamily="2" charset="-122"/>
              </a:rPr>
              <a:t>通过</a:t>
            </a:r>
            <a:r>
              <a:rPr lang="en-US" altLang="zh-CN" sz="1200">
                <a:ea typeface="宋体" panose="02010600030101010101" pitchFamily="2" charset="-122"/>
              </a:rPr>
              <a:t>l-&gt;next-&gt;next</a:t>
            </a:r>
            <a:r>
              <a:rPr lang="zh-CN" altLang="en-US" sz="1200">
                <a:ea typeface="宋体" panose="02010600030101010101" pitchFamily="2" charset="-122"/>
              </a:rPr>
              <a:t>找到面的对边，仅当面为四边形时继续（能否扩展到更多偶数多边形）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995" y="2809240"/>
            <a:ext cx="3074035" cy="2296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92145" y="2821305"/>
            <a:ext cx="3949700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35" y="2248535"/>
            <a:ext cx="3903345" cy="511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76700" y="2112645"/>
            <a:ext cx="3931285" cy="647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73595" y="3048000"/>
            <a:ext cx="1961515" cy="20199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  <a:sym typeface="+mn-ea"/>
              </a:rPr>
              <a:t>环形</a:t>
            </a:r>
            <a:r>
              <a:rPr lang="zh-CN" altLang="en-US"/>
              <a:t>选中元素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编辑模式下</a:t>
            </a:r>
            <a:r>
              <a:rPr lang="en-US" altLang="zh-CN"/>
              <a:t>alt</a:t>
            </a:r>
            <a:r>
              <a:rPr lang="zh-CN" altLang="en-US">
                <a:ea typeface="宋体" panose="02010600030101010101" pitchFamily="2" charset="-122"/>
              </a:rPr>
              <a:t>选中点线面，可以选中一条环带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内部实现是对迭代器访问到的元素</a:t>
            </a:r>
            <a:r>
              <a:rPr lang="en-US" altLang="zh-CN">
                <a:ea typeface="宋体" panose="02010600030101010101" pitchFamily="2" charset="-122"/>
              </a:rPr>
              <a:t>BM_elem_select_set</a:t>
            </a:r>
            <a:r>
              <a:rPr lang="zh-CN" altLang="en-US">
                <a:ea typeface="宋体" panose="02010600030101010101" pitchFamily="2" charset="-122"/>
              </a:rPr>
              <a:t>设置选中位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4050" y="2291080"/>
            <a:ext cx="4109720" cy="281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860" y="3175635"/>
            <a:ext cx="1844675" cy="1923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58390" y="3175635"/>
            <a:ext cx="1830070" cy="1899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Face loop walker</a:t>
            </a:r>
            <a:r>
              <a:rPr lang="zh-CN" altLang="en-US">
                <a:ea typeface="宋体" panose="02010600030101010101" pitchFamily="2" charset="-122"/>
              </a:rPr>
              <a:t>环形选中面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只能选中四边形面，通过</a:t>
            </a:r>
            <a:r>
              <a:rPr lang="en-US" altLang="zh-CN">
                <a:ea typeface="宋体" panose="02010600030101010101" pitchFamily="2" charset="-122"/>
              </a:rPr>
              <a:t>radial_next-&gt;next-&gt;next</a:t>
            </a:r>
            <a:r>
              <a:rPr lang="zh-CN" altLang="en-US">
                <a:ea typeface="宋体" panose="02010600030101010101" pitchFamily="2" charset="-122"/>
              </a:rPr>
              <a:t>找到对边，同</a:t>
            </a:r>
            <a:r>
              <a:rPr lang="en-US" altLang="zh-CN">
                <a:ea typeface="宋体" panose="02010600030101010101" pitchFamily="2" charset="-122"/>
              </a:rPr>
              <a:t>loop cut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10890" y="2055495"/>
            <a:ext cx="2145030" cy="3063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28690" y="3330575"/>
            <a:ext cx="2859405" cy="1308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1985" y="3084195"/>
            <a:ext cx="1844675" cy="19234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Edge loop walker</a:t>
            </a:r>
            <a:r>
              <a:rPr lang="zh-CN" altLang="en-US">
                <a:ea typeface="宋体" panose="02010600030101010101" pitchFamily="2" charset="-122"/>
              </a:rPr>
              <a:t>环形选中顶点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边（非边界）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仅用于</a:t>
            </a:r>
            <a:r>
              <a:rPr lang="en-US" altLang="zh-CN"/>
              <a:t>4</a:t>
            </a:r>
            <a:r>
              <a:rPr lang="zh-CN" altLang="en-US">
                <a:ea typeface="宋体" panose="02010600030101010101" pitchFamily="2" charset="-122"/>
              </a:rPr>
              <a:t>度和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度的非边界顶点（能否扩展到任意偶数？）</a:t>
            </a:r>
            <a:endParaRPr lang="zh-CN" altLang="en-US"/>
          </a:p>
          <a:p>
            <a:r>
              <a:rPr lang="zh-CN" altLang="en-US"/>
              <a:t>通过对</a:t>
            </a:r>
            <a:r>
              <a:rPr lang="en-US" altLang="zh-CN"/>
              <a:t>loop</a:t>
            </a:r>
            <a:r>
              <a:rPr lang="zh-CN" altLang="en-US">
                <a:ea typeface="宋体" panose="02010600030101010101" pitchFamily="2" charset="-122"/>
              </a:rPr>
              <a:t>取两次</a:t>
            </a:r>
            <a:r>
              <a:rPr lang="en-US" altLang="zh-CN">
                <a:ea typeface="宋体" panose="02010600030101010101" pitchFamily="2" charset="-122"/>
              </a:rPr>
              <a:t>prev/next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radial_next</a:t>
            </a:r>
            <a:r>
              <a:rPr lang="zh-CN" altLang="en-US">
                <a:ea typeface="宋体" panose="02010600030101010101" pitchFamily="2" charset="-122"/>
              </a:rPr>
              <a:t>，得到顶点对面的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0850" y="2394585"/>
            <a:ext cx="3293110" cy="2716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1285" y="3475355"/>
            <a:ext cx="2291080" cy="518795"/>
          </a:xfrm>
          <a:prstGeom prst="rect">
            <a:avLst/>
          </a:prstGeom>
        </p:spPr>
      </p:pic>
      <p:sp>
        <p:nvSpPr>
          <p:cNvPr id="8" name="矩形标注 7"/>
          <p:cNvSpPr/>
          <p:nvPr/>
        </p:nvSpPr>
        <p:spPr>
          <a:xfrm>
            <a:off x="7047230" y="3060065"/>
            <a:ext cx="1680845" cy="280670"/>
          </a:xfrm>
          <a:prstGeom prst="wedgeRectCallout">
            <a:avLst>
              <a:gd name="adj1" fmla="val -27108"/>
              <a:gd name="adj2" fmla="val 77022"/>
            </a:avLst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olidFill>
                  <a:schemeClr val="tx1"/>
                </a:solidFill>
              </a:rPr>
              <a:t>同</a:t>
            </a:r>
            <a:r>
              <a:rPr lang="en-US" altLang="zh-CN" sz="800">
                <a:solidFill>
                  <a:schemeClr val="tx1"/>
                </a:solidFill>
              </a:rPr>
              <a:t>face</a:t>
            </a:r>
            <a:r>
              <a:rPr lang="zh-CN" altLang="en-US" sz="800">
                <a:solidFill>
                  <a:schemeClr val="tx1"/>
                </a:solidFill>
              </a:rPr>
              <a:t>共享顶点</a:t>
            </a:r>
            <a:r>
              <a:rPr lang="en-US" altLang="zh-CN" sz="800">
                <a:solidFill>
                  <a:schemeClr val="tx1"/>
                </a:solidFill>
              </a:rPr>
              <a:t>v</a:t>
            </a:r>
            <a:r>
              <a:rPr lang="zh-CN" altLang="en-US" sz="800">
                <a:solidFill>
                  <a:schemeClr val="tx1"/>
                </a:solidFill>
              </a:rPr>
              <a:t>的另一条</a:t>
            </a:r>
            <a:r>
              <a:rPr lang="en-US" altLang="zh-CN" sz="800">
                <a:solidFill>
                  <a:schemeClr val="tx1"/>
                </a:solidFill>
              </a:rPr>
              <a:t>loop</a:t>
            </a:r>
            <a:endParaRPr lang="en-US" altLang="zh-CN" sz="8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3060065"/>
            <a:ext cx="2587625" cy="18884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Edge loop walker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环形选中顶点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边（边界）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遍历所有度数</a:t>
            </a:r>
            <a:r>
              <a:rPr lang="en-US" altLang="zh-CN"/>
              <a:t>&gt;2</a:t>
            </a:r>
            <a:r>
              <a:rPr lang="zh-CN" altLang="en-US">
                <a:ea typeface="宋体" panose="02010600030101010101" pitchFamily="2" charset="-122"/>
              </a:rPr>
              <a:t>的边界顶点，通过找下一个边界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49575" y="2421890"/>
            <a:ext cx="3323590" cy="2721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6980" y="3343910"/>
            <a:ext cx="2735580" cy="1730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705" y="2664460"/>
            <a:ext cx="2853055" cy="2499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ea typeface="宋体" panose="02010600030101010101" pitchFamily="2" charset="-122"/>
              </a:rPr>
              <a:t>拓扑查询小结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Loop cut</a:t>
            </a:r>
            <a:r>
              <a:rPr lang="zh-CN" altLang="en-US">
                <a:ea typeface="宋体" panose="02010600030101010101" pitchFamily="2" charset="-122"/>
              </a:rPr>
              <a:t>和环形选中点线面都依赖于流形边，此时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corner</a:t>
            </a:r>
            <a:r>
              <a:rPr lang="zh-CN" altLang="en-US">
                <a:ea typeface="宋体" panose="02010600030101010101" pitchFamily="2" charset="-122"/>
              </a:rPr>
              <a:t>）与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等价，可以用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的方式查询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Loop cut</a:t>
            </a:r>
            <a:r>
              <a:rPr lang="zh-CN" altLang="en-US">
                <a:ea typeface="宋体" panose="02010600030101010101" pitchFamily="2" charset="-122"/>
              </a:rPr>
              <a:t>和环形选中面依赖于四边形面，通过两次</a:t>
            </a:r>
            <a:r>
              <a:rPr lang="en-US" altLang="zh-CN">
                <a:ea typeface="宋体" panose="02010600030101010101" pitchFamily="2" charset="-122"/>
              </a:rPr>
              <a:t>next</a:t>
            </a:r>
            <a:r>
              <a:rPr lang="zh-CN" altLang="en-US">
                <a:ea typeface="宋体" panose="02010600030101010101" pitchFamily="2" charset="-122"/>
              </a:rPr>
              <a:t>求对边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r>
              <a:rPr lang="zh-CN" altLang="en-US">
                <a:ea typeface="宋体" panose="02010600030101010101" pitchFamily="2" charset="-122"/>
              </a:rPr>
              <a:t>，并通过</a:t>
            </a:r>
            <a:r>
              <a:rPr lang="en-US" altLang="zh-CN">
                <a:ea typeface="宋体" panose="02010600030101010101" pitchFamily="2" charset="-122"/>
              </a:rPr>
              <a:t>radial_next</a:t>
            </a:r>
            <a:r>
              <a:rPr lang="zh-CN" altLang="en-US">
                <a:ea typeface="宋体" panose="02010600030101010101" pitchFamily="2" charset="-122"/>
              </a:rPr>
              <a:t>（相当于</a:t>
            </a:r>
            <a:r>
              <a:rPr lang="en-US" altLang="zh-CN">
                <a:ea typeface="宋体" panose="02010600030101010101" pitchFamily="2" charset="-122"/>
              </a:rPr>
              <a:t>pair</a:t>
            </a:r>
            <a:r>
              <a:rPr lang="zh-CN" altLang="en-US">
                <a:ea typeface="宋体" panose="02010600030101010101" pitchFamily="2" charset="-122"/>
              </a:rPr>
              <a:t>）跨过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环形选中点线依赖于度数为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的非边界顶点，通过两次（或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次）</a:t>
            </a:r>
            <a:r>
              <a:rPr lang="en-US" altLang="zh-CN">
                <a:ea typeface="宋体" panose="02010600030101010101" pitchFamily="2" charset="-122"/>
              </a:rPr>
              <a:t>next+pair</a:t>
            </a:r>
            <a:r>
              <a:rPr lang="zh-CN" altLang="en-US">
                <a:ea typeface="宋体" panose="02010600030101010101" pitchFamily="2" charset="-122"/>
              </a:rPr>
              <a:t>得到对顶边，或者度数</a:t>
            </a:r>
            <a:r>
              <a:rPr lang="en-US" altLang="zh-CN">
                <a:ea typeface="宋体" panose="02010600030101010101" pitchFamily="2" charset="-122"/>
              </a:rPr>
              <a:t>&gt;2</a:t>
            </a:r>
            <a:r>
              <a:rPr lang="zh-CN" altLang="en-US">
                <a:ea typeface="宋体" panose="02010600030101010101" pitchFamily="2" charset="-122"/>
              </a:rPr>
              <a:t>的边界顶点，通过寻找下一段边界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所以建模拓扑面应当尽量为四边形，顶点度数应当尽量为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（可以扩展到更大的偶数？）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拓扑结构，遍历围绕顶点的边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结构，通过围绕顶点的</a:t>
            </a:r>
            <a:r>
              <a:rPr lang="en-US" altLang="zh-CN">
                <a:ea typeface="宋体" panose="02010600030101010101" pitchFamily="2" charset="-122"/>
              </a:rPr>
              <a:t>disk cycle</a:t>
            </a:r>
            <a:r>
              <a:rPr lang="zh-CN" altLang="en-US">
                <a:ea typeface="宋体" panose="02010600030101010101" pitchFamily="2" charset="-122"/>
              </a:rPr>
              <a:t>，围绕面的</a:t>
            </a:r>
            <a:r>
              <a:rPr lang="en-US" altLang="zh-CN">
                <a:ea typeface="宋体" panose="02010600030101010101" pitchFamily="2" charset="-122"/>
              </a:rPr>
              <a:t>loop cycle</a:t>
            </a:r>
            <a:r>
              <a:rPr lang="zh-CN" altLang="en-US">
                <a:ea typeface="宋体" panose="02010600030101010101" pitchFamily="2" charset="-122"/>
              </a:rPr>
              <a:t>和围绕边的</a:t>
            </a:r>
            <a:r>
              <a:rPr lang="en-US" altLang="zh-CN">
                <a:ea typeface="宋体" panose="02010600030101010101" pitchFamily="2" charset="-122"/>
              </a:rPr>
              <a:t>radial cycle</a:t>
            </a:r>
            <a:r>
              <a:rPr lang="zh-CN" altLang="en-US">
                <a:ea typeface="宋体" panose="02010600030101010101" pitchFamily="2" charset="-122"/>
              </a:rPr>
              <a:t>以支持非流形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的使用方式，在内存池分配元素和属性，通过指针获取，方便增删元素但不方便增删属性层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查询案例：</a:t>
            </a:r>
            <a:r>
              <a:rPr lang="en-US" altLang="zh-CN">
                <a:ea typeface="宋体" panose="02010600030101010101" pitchFamily="2" charset="-122"/>
              </a:rPr>
              <a:t>Loop cut</a:t>
            </a:r>
            <a:r>
              <a:rPr lang="zh-CN" altLang="en-US">
                <a:ea typeface="宋体" panose="02010600030101010101" pitchFamily="2" charset="-122"/>
              </a:rPr>
              <a:t>和环形选择，通过类似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的方式取四边形面的对边，和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）度顶点的对顶边，为什么四边形和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度顶点对于建模很重要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其他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应用（可能）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835" y="3157855"/>
            <a:ext cx="1879600" cy="1948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8900" y="3157855"/>
            <a:ext cx="1844675" cy="1923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92040" y="3157855"/>
            <a:ext cx="1830070" cy="1899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39610" y="3157855"/>
            <a:ext cx="1868170" cy="1899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0700" y="988060"/>
            <a:ext cx="4204970" cy="189674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0485" y="333375"/>
            <a:ext cx="3070860" cy="2757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回顾：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拓扑结构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vertex</a:t>
            </a:r>
            <a:r>
              <a:rPr lang="zh-CN" altLang="en-US" sz="1600">
                <a:ea typeface="宋体" panose="02010600030101010101" pitchFamily="2" charset="-122"/>
              </a:rPr>
              <a:t>：顶点位置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edge</a:t>
            </a:r>
            <a:r>
              <a:rPr lang="zh-CN" altLang="en-US" sz="1600">
                <a:ea typeface="宋体" panose="02010600030101010101" pitchFamily="2" charset="-122"/>
              </a:rPr>
              <a:t>：两个</a:t>
            </a:r>
            <a:r>
              <a:rPr lang="en-US" altLang="zh-CN" sz="1600">
                <a:ea typeface="宋体" panose="02010600030101010101" pitchFamily="2" charset="-122"/>
              </a:rPr>
              <a:t>vertex id</a:t>
            </a:r>
            <a:r>
              <a:rPr lang="zh-CN" altLang="en-US" sz="1600">
                <a:ea typeface="宋体" panose="02010600030101010101" pitchFamily="2" charset="-122"/>
              </a:rPr>
              <a:t>，无方向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face / poly</a:t>
            </a:r>
            <a:r>
              <a:rPr lang="zh-CN" altLang="en-US" sz="1600">
                <a:ea typeface="宋体" panose="02010600030101010101" pitchFamily="2" charset="-122"/>
              </a:rPr>
              <a:t>：多边形面，存起始</a:t>
            </a:r>
            <a:r>
              <a:rPr lang="en-US" altLang="zh-CN" sz="1600">
                <a:ea typeface="宋体" panose="02010600030101010101" pitchFamily="2" charset="-122"/>
              </a:rPr>
              <a:t>corner id</a:t>
            </a:r>
            <a:r>
              <a:rPr lang="zh-CN" altLang="en-US" sz="1600">
                <a:ea typeface="宋体" panose="02010600030101010101" pitchFamily="2" charset="-122"/>
              </a:rPr>
              <a:t>以及边数（可由下一个面的起始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corner 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相减得到）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corner / loop</a:t>
            </a:r>
            <a:r>
              <a:rPr lang="zh-CN" altLang="en-US" sz="1600">
                <a:ea typeface="宋体" panose="02010600030101010101" pitchFamily="2" charset="-122"/>
              </a:rPr>
              <a:t>：面拐（面的角落），存起点</a:t>
            </a:r>
            <a:r>
              <a:rPr lang="en-US" altLang="zh-CN" sz="1600">
                <a:ea typeface="宋体" panose="02010600030101010101" pitchFamily="2" charset="-122"/>
              </a:rPr>
              <a:t>vertex id + edge id</a:t>
            </a:r>
            <a:r>
              <a:rPr lang="zh-CN" altLang="en-US" sz="1600">
                <a:ea typeface="宋体" panose="02010600030101010101" pitchFamily="2" charset="-122"/>
              </a:rPr>
              <a:t>。因为</a:t>
            </a:r>
            <a:r>
              <a:rPr lang="en-US" altLang="zh-CN" sz="1600">
                <a:ea typeface="宋体" panose="02010600030101010101" pitchFamily="2" charset="-122"/>
              </a:rPr>
              <a:t>BMesh</a:t>
            </a:r>
            <a:r>
              <a:rPr lang="zh-CN" altLang="en-US" sz="1600">
                <a:ea typeface="宋体" panose="02010600030101010101" pitchFamily="2" charset="-122"/>
              </a:rPr>
              <a:t>中对其都叫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，下文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即</a:t>
            </a:r>
            <a:r>
              <a:rPr lang="en-US" altLang="zh-CN" sz="1600">
                <a:ea typeface="宋体" panose="02010600030101010101" pitchFamily="2" charset="-122"/>
              </a:rPr>
              <a:t>corner</a:t>
            </a:r>
            <a:r>
              <a:rPr lang="zh-CN" altLang="en-US" sz="1600">
                <a:ea typeface="宋体" panose="02010600030101010101" pitchFamily="2" charset="-122"/>
              </a:rPr>
              <a:t>，与拓扑学中环路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区分（本文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为环路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r>
              <a:rPr lang="zh-CN" altLang="en-US" sz="1600">
                <a:ea typeface="宋体" panose="02010600030101010101" pitchFamily="2" charset="-122"/>
              </a:rPr>
              <a:t>的一段）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2370" y="3063875"/>
            <a:ext cx="4238625" cy="2033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拓扑查询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O(1)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edge -&gt; vert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corner </a:t>
            </a:r>
            <a:r>
              <a:rPr lang="en-US" altLang="zh-CN">
                <a:ea typeface="宋体" panose="02010600030101010101" pitchFamily="2" charset="-122"/>
              </a:rPr>
              <a:t>-&gt; vert &amp; edge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face -&gt;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corner </a:t>
            </a:r>
            <a:r>
              <a:rPr lang="en-US" altLang="zh-CN">
                <a:ea typeface="宋体" panose="02010600030101010101" pitchFamily="2" charset="-122"/>
              </a:rPr>
              <a:t>&amp; vert &amp; edge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r>
              <a:rPr lang="en-US" altLang="zh-CN">
                <a:ea typeface="宋体" panose="02010600030101010101" pitchFamily="2" charset="-122"/>
              </a:rPr>
              <a:t>corner -&gt; face</a:t>
            </a:r>
            <a:r>
              <a:rPr lang="zh-CN" altLang="en-US">
                <a:ea typeface="宋体" panose="02010600030101010101" pitchFamily="2" charset="-122"/>
              </a:rPr>
              <a:t>可以用二分查找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O(n)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vert -&gt; edge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edge -&gt; face...</a:t>
            </a:r>
            <a:r>
              <a:rPr lang="zh-CN" altLang="en-US">
                <a:ea typeface="宋体" panose="02010600030101010101" pitchFamily="2" charset="-122"/>
              </a:rPr>
              <a:t>，需要遍历所有几何元素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但如果遍历元素时建立缓存字典，则接下来查询可以通过查询字典完成，无需再遍历元素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编辑模式下查询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环形选中点</a:t>
            </a:r>
            <a:r>
              <a:rPr lang="en-US" altLang="zh-CN"/>
              <a:t>/</a:t>
            </a:r>
            <a:r>
              <a:rPr lang="zh-CN" altLang="en-US"/>
              <a:t>线</a:t>
            </a:r>
            <a:r>
              <a:rPr lang="en-US" altLang="zh-CN"/>
              <a:t>/</a:t>
            </a:r>
            <a:r>
              <a:rPr lang="zh-CN" altLang="en-US"/>
              <a:t>面</a:t>
            </a:r>
            <a:endParaRPr lang="zh-CN" altLang="en-US"/>
          </a:p>
          <a:p>
            <a:r>
              <a:rPr lang="en-US" altLang="zh-CN"/>
              <a:t>loop cut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为什么推荐用四边形建模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顶点度数（和顶点相邻边数）为</a:t>
            </a:r>
            <a:r>
              <a:rPr lang="en-US" altLang="zh-CN">
                <a:ea typeface="宋体" panose="02010600030101010101" pitchFamily="2" charset="-122"/>
              </a:rPr>
              <a:t>4?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835" y="3157855"/>
            <a:ext cx="1879600" cy="1948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8900" y="3157855"/>
            <a:ext cx="1844675" cy="1923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92040" y="3157855"/>
            <a:ext cx="1830070" cy="1899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39610" y="3157855"/>
            <a:ext cx="1868170" cy="1899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Half-edge</a:t>
            </a:r>
            <a:r>
              <a:rPr lang="zh-CN" altLang="en-US">
                <a:ea typeface="宋体" panose="02010600030101010101" pitchFamily="2" charset="-122"/>
              </a:rPr>
              <a:t>半边结构（图来自虎书）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半边结构适用于封闭流形以及带边界流形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通过</a:t>
            </a:r>
            <a:r>
              <a:rPr lang="en-US" altLang="zh-CN">
                <a:ea typeface="宋体" panose="02010600030101010101" pitchFamily="2" charset="-122"/>
              </a:rPr>
              <a:t>next</a:t>
            </a:r>
            <a:r>
              <a:rPr lang="zh-CN" altLang="en-US">
                <a:ea typeface="宋体" panose="02010600030101010101" pitchFamily="2" charset="-122"/>
              </a:rPr>
              <a:t>逆时针首尾相连构成面（可以是多边形）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相邻面两条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互为</a:t>
            </a:r>
            <a:r>
              <a:rPr lang="en-US" altLang="zh-CN">
                <a:ea typeface="宋体" panose="02010600030101010101" pitchFamily="2" charset="-122"/>
              </a:rPr>
              <a:t>pair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连续对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next</a:t>
            </a:r>
            <a:r>
              <a:rPr lang="zh-CN" altLang="en-US">
                <a:ea typeface="宋体" panose="02010600030101010101" pitchFamily="2" charset="-122"/>
              </a:rPr>
              <a:t>求</a:t>
            </a:r>
            <a:r>
              <a:rPr lang="en-US" altLang="zh-CN">
                <a:ea typeface="宋体" panose="02010600030101010101" pitchFamily="2" charset="-122"/>
              </a:rPr>
              <a:t>pair</a:t>
            </a:r>
            <a:r>
              <a:rPr lang="zh-CN" altLang="en-US">
                <a:ea typeface="宋体" panose="02010600030101010101" pitchFamily="2" charset="-122"/>
              </a:rPr>
              <a:t>，可以得到顺时针围绕顶点的所有半边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如果加上</a:t>
            </a:r>
            <a:r>
              <a:rPr lang="en-US" altLang="zh-CN">
                <a:ea typeface="宋体" panose="02010600030101010101" pitchFamily="2" charset="-122"/>
              </a:rPr>
              <a:t>prev</a:t>
            </a:r>
            <a:r>
              <a:rPr lang="zh-CN" altLang="en-US">
                <a:ea typeface="宋体" panose="02010600030101010101" pitchFamily="2" charset="-122"/>
              </a:rPr>
              <a:t>，就能反方向遍历（顺时针遍历面，逆时针遍历顶点）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3422015"/>
            <a:ext cx="3984625" cy="1579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1755" y="3422015"/>
            <a:ext cx="352107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ea typeface="宋体" panose="02010600030101010101" pitchFamily="2" charset="-122"/>
              </a:rPr>
              <a:t>支持非流形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鳍形结构是典型非流形，一条边被</a:t>
            </a:r>
            <a:r>
              <a:rPr lang="en-US" altLang="zh-CN"/>
              <a:t>&gt;=3</a:t>
            </a:r>
            <a:r>
              <a:rPr lang="zh-CN" altLang="en-US">
                <a:ea typeface="宋体" panose="02010600030101010101" pitchFamily="2" charset="-122"/>
              </a:rPr>
              <a:t>个面共享，无法用</a:t>
            </a:r>
            <a:r>
              <a:rPr lang="en-US" altLang="zh-CN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pair</a:t>
            </a:r>
            <a:r>
              <a:rPr lang="zh-CN" altLang="en-US">
                <a:ea typeface="宋体" panose="02010600030101010101" pitchFamily="2" charset="-122"/>
              </a:rPr>
              <a:t>表示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2670" y="3220720"/>
            <a:ext cx="1978660" cy="1544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 BMesh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>
                <a:sym typeface="+mn-ea"/>
              </a:rPr>
              <a:t>编辑</a:t>
            </a:r>
            <a:r>
              <a:rPr lang="en-US" altLang="zh-CN" sz="1400">
                <a:sym typeface="+mn-ea"/>
              </a:rPr>
              <a:t>Mesh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tab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进入编辑态）以及某些修改器算法如倒角使用的结构，方便查询和修改拓扑关系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https://wiki.blender.org/wiki/Source/Modeling/BMesh/Design，借鉴</a:t>
            </a:r>
            <a:r>
              <a:rPr lang="en-US" altLang="zh-CN" sz="1400">
                <a:sym typeface="+mn-ea"/>
              </a:rPr>
              <a:t>radial-edge</a:t>
            </a:r>
            <a:endParaRPr lang="en-US" altLang="zh-CN" sz="1400"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基本元素：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BMVert BMEdge BMLoop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（即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face corner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 BMFace</a:t>
            </a:r>
            <a:endParaRPr lang="en-US" altLang="zh-CN" sz="1400">
              <a:ea typeface="宋体" panose="02010600030101010101" pitchFamily="2" charset="-122"/>
              <a:sym typeface="+mn-ea"/>
            </a:endParaRPr>
          </a:p>
          <a:p>
            <a:r>
              <a:rPr lang="en-US" altLang="zh-CN" sz="1400">
                <a:sym typeface="+mn-ea"/>
              </a:rPr>
              <a:t>disk cycle &amp; loop cycle &amp; radial cycle</a:t>
            </a:r>
            <a:endParaRPr lang="en-US" altLang="zh-CN" sz="1400">
              <a:sym typeface="+mn-ea"/>
            </a:endParaRPr>
          </a:p>
          <a:p>
            <a:endParaRPr lang="en-US" altLang="zh-CN" sz="14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5365" y="2258060"/>
            <a:ext cx="3792220" cy="284416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34710" y="3095625"/>
            <a:ext cx="2346960" cy="200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BMVert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坐标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点法线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一条相临边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0430" y="2621915"/>
            <a:ext cx="5421630" cy="22713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3453</Words>
  <Application>WPS 演示</Application>
  <PresentationFormat/>
  <Paragraphs>166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BMesh结构</vt:lpstr>
      <vt:lpstr>本期内容</vt:lpstr>
      <vt:lpstr>回顾：Mesh拓扑结构</vt:lpstr>
      <vt:lpstr>拓扑查询</vt:lpstr>
      <vt:lpstr>编辑模式下查询</vt:lpstr>
      <vt:lpstr>Half-edge半边结构（图来自虎书）</vt:lpstr>
      <vt:lpstr>支持非流形</vt:lpstr>
      <vt:lpstr>Blender BMesh结构</vt:lpstr>
      <vt:lpstr>BMVert</vt:lpstr>
      <vt:lpstr>BMEdge &amp; Disk cycle</vt:lpstr>
      <vt:lpstr>BMLoop&amp; Loop cycle &amp; Radial cycle</vt:lpstr>
      <vt:lpstr>BMFace</vt:lpstr>
      <vt:lpstr>BMHeader</vt:lpstr>
      <vt:lpstr>BMesh结构体</vt:lpstr>
      <vt:lpstr>回顾：CustomData在Mesh应用</vt:lpstr>
      <vt:lpstr>回顾：CustomData的两种使用姿势</vt:lpstr>
      <vt:lpstr>Mesh vs BMesh</vt:lpstr>
      <vt:lpstr>BMesh拓扑查询案例</vt:lpstr>
      <vt:lpstr>Loop Cut</vt:lpstr>
      <vt:lpstr>Edge ring walker</vt:lpstr>
      <vt:lpstr>环形选中元素</vt:lpstr>
      <vt:lpstr>Face loop walker环形选中面</vt:lpstr>
      <vt:lpstr>Edge loop walker环形选中顶点/边</vt:lpstr>
      <vt:lpstr>PowerPoint 演示文稿</vt:lpstr>
      <vt:lpstr>拓扑查询小结</vt:lpstr>
      <vt:lpstr>总结</vt:lpstr>
      <vt:lpstr>Next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1295</cp:revision>
  <dcterms:created xsi:type="dcterms:W3CDTF">2022-07-15T07:45:00Z</dcterms:created>
  <dcterms:modified xsi:type="dcterms:W3CDTF">2023-08-26T04:19:06Z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2052-12.1.0.15120</vt:lpwstr>
  </property>
</Properties>
</file>